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7"/>
  </p:handout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59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8" r:id="rId20"/>
    <p:sldId id="277" r:id="rId21"/>
    <p:sldId id="279" r:id="rId22"/>
    <p:sldId id="280" r:id="rId23"/>
    <p:sldId id="281" r:id="rId24"/>
    <p:sldId id="282" r:id="rId25"/>
    <p:sldId id="283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113F"/>
    <a:srgbClr val="A4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718" autoAdjust="0"/>
  </p:normalViewPr>
  <p:slideViewPr>
    <p:cSldViewPr>
      <p:cViewPr varScale="1">
        <p:scale>
          <a:sx n="74" d="100"/>
          <a:sy n="74" d="100"/>
        </p:scale>
        <p:origin x="-39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6" d="100"/>
          <a:sy n="86" d="100"/>
        </p:scale>
        <p:origin x="-1974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F24A8D8-AB6C-40A8-9059-4B70D5A8144A}" type="datetimeFigureOut">
              <a:rPr lang="ru-RU"/>
              <a:pPr>
                <a:defRPr/>
              </a:pPr>
              <a:t>17.01.2012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59EE25B-9332-4326-9D25-11D209516D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C99D70-B17E-47C2-A67B-6D6A3B4BC875}" type="datetimeFigureOut">
              <a:rPr lang="ru-RU"/>
              <a:pPr>
                <a:defRPr/>
              </a:pPr>
              <a:t>17.01.2012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0EF744-666B-4A08-9702-DD956BA6CA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CBC479-FF3E-482F-BD48-469FFACBDDDF}" type="datetimeFigureOut">
              <a:rPr lang="ru-RU"/>
              <a:pPr>
                <a:defRPr/>
              </a:pPr>
              <a:t>17.01.2012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D4FE86-883D-4BC4-B6C0-41E2FAAACF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1C108-4808-4C79-89BB-4447BFE5572E}" type="datetimeFigureOut">
              <a:rPr lang="ru-RU"/>
              <a:pPr>
                <a:defRPr/>
              </a:pPr>
              <a:t>17.01.2012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F9E05-49EE-457F-8AE8-58A5CB65F7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0A2D2F-EBCE-4347-86F9-ACC087CEDEB8}" type="datetimeFigureOut">
              <a:rPr lang="ru-RU"/>
              <a:pPr>
                <a:defRPr/>
              </a:pPr>
              <a:t>17.01.2012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CB5E37-303F-4DA9-B156-02626F0354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E9B96-15EF-47A0-BC39-76AFCFE40F85}" type="datetimeFigureOut">
              <a:rPr lang="ru-RU"/>
              <a:pPr>
                <a:defRPr/>
              </a:pPr>
              <a:t>17.01.2012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1CF62B-470C-450C-9757-7985230EAE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FE568B-C63D-4484-AA4F-3AD68A9CD501}" type="datetimeFigureOut">
              <a:rPr lang="ru-RU"/>
              <a:pPr>
                <a:defRPr/>
              </a:pPr>
              <a:t>17.01.2012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8F43A7-6BA8-4150-AAD0-1245B69BF9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C16A39-9E49-4937-991B-A38D393FE474}" type="datetimeFigureOut">
              <a:rPr lang="ru-RU"/>
              <a:pPr>
                <a:defRPr/>
              </a:pPr>
              <a:t>17.01.2012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0DF637-CF8C-4A95-A066-E340E2DB48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5C47DC-033E-4CCF-9DC4-1EED2EDEBFDB}" type="datetimeFigureOut">
              <a:rPr lang="ru-RU"/>
              <a:pPr>
                <a:defRPr/>
              </a:pPr>
              <a:t>17.01.2012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A3D15-0FB5-4D12-B0D9-452AC59048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937B1E-C8A0-46C1-9B37-74449C51412E}" type="datetimeFigureOut">
              <a:rPr lang="ru-RU"/>
              <a:pPr>
                <a:defRPr/>
              </a:pPr>
              <a:t>17.01.2012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B2FEA3-9390-4AD1-AAB2-FE0A0E578A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C8E02-0D49-40BD-89B8-B73CDB5C9BAD}" type="datetimeFigureOut">
              <a:rPr lang="ru-RU"/>
              <a:pPr>
                <a:defRPr/>
              </a:pPr>
              <a:t>17.01.2012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823328-11C5-4040-8FEC-98F2D6A855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28F65D-7538-4898-ACFE-D3C12188219F}" type="datetimeFigureOut">
              <a:rPr lang="ru-RU"/>
              <a:pPr>
                <a:defRPr/>
              </a:pPr>
              <a:t>17.01.2012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FEDD33-79E7-4CEC-8CA8-48440A2B1B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457E127-17D5-4D00-BEAC-9A72E3031BEA}" type="datetimeFigureOut">
              <a:rPr lang="ru-RU"/>
              <a:pPr>
                <a:defRPr/>
              </a:pPr>
              <a:t>17.01.2012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8CDC725-6965-478F-9086-DA07B8BE63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F%D1%80%D0%B0%D0%B2%D0%B8%D1%82%D0%B5%D0%BB%D1%8C%D1%81%D1%82%D0%B2%D0%BE_%D0%A0%D0%BE%D1%81%D1%81%D0%B8%D0%B9%D1%81%D0%BA%D0%BE%D0%B9_%D0%A4%D0%B5%D0%B4%D0%B5%D1%80%D0%B0%D1%86%D0%B8%D0%B8" TargetMode="External"/><Relationship Id="rId3" Type="http://schemas.openxmlformats.org/officeDocument/2006/relationships/hyperlink" Target="http://ru.wikipedia.org/wiki/22_%D0%BC%D0%B0%D1%80%D1%82%D0%B0" TargetMode="External"/><Relationship Id="rId7" Type="http://schemas.openxmlformats.org/officeDocument/2006/relationships/hyperlink" Target="http://ru.wikipedia.org/wiki/%D0%A4%D0%B5%D0%B4%D0%B5%D1%80%D0%B0%D0%BB%D1%8C%D0%BD%D1%8B%D0%B9_%D0%B7%D0%B0%D0%BA%D0%BE%D0%BD_(%D0%A0%D0%BE%D1%81%D1%81%D0%B8%D1%8F)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A4%D0%B5%D0%B4%D0%B5%D1%80%D0%B0%D0%BB%D1%8C%D0%BD%D0%BE%D0%B5_%D1%81%D0%BE%D0%B1%D1%80%D0%B0%D0%BD%D0%B8%D0%B5" TargetMode="External"/><Relationship Id="rId5" Type="http://schemas.openxmlformats.org/officeDocument/2006/relationships/hyperlink" Target="http://ru.wikipedia.org/wiki/%D0%93%D0%BE%D1%81%D1%83%D0%B4%D0%B0%D1%80%D1%81%D1%82%D0%B2%D0%B5%D0%BD%D0%BD%D0%B0%D1%8F_%D0%94%D1%83%D0%BC%D0%B0" TargetMode="External"/><Relationship Id="rId10" Type="http://schemas.openxmlformats.org/officeDocument/2006/relationships/hyperlink" Target="http://ru.wikipedia.org/wiki/1996" TargetMode="External"/><Relationship Id="rId4" Type="http://schemas.openxmlformats.org/officeDocument/2006/relationships/hyperlink" Target="http://ru.wikipedia.org/wiki/1995" TargetMode="External"/><Relationship Id="rId9" Type="http://schemas.openxmlformats.org/officeDocument/2006/relationships/hyperlink" Target="http://ru.wikipedia.org/wiki/19_%D1%84%D0%B5%D0%B2%D1%80%D0%B0%D0%BB%D1%8F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1984_%D0%B3%D0%BE%D0%B4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4484" y="1354138"/>
            <a:ext cx="7886729" cy="237014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История </a:t>
            </a: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возникновения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Красной книги. Охрана редких видов растений и животных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/>
            </a:r>
            <a:b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endParaRPr lang="ru-RU" dirty="0"/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395288" y="4941888"/>
            <a:ext cx="8497887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АВТОР: ДОЦЕНТ КАФЕДРЫ АГРОЭКОЛОГИИ И ЗАЩИТЫ РАСТЕНИЙ МичГАУ, КАНДИДАТ С.-Х. НАУК СТРУКОВА Р.А.</a:t>
            </a:r>
          </a:p>
          <a:p>
            <a:pPr algn="ctr"/>
            <a:endParaRPr lang="ru-RU" b="1">
              <a:solidFill>
                <a:schemeClr val="bg1"/>
              </a:solidFill>
            </a:endParaRP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827088" y="3357563"/>
            <a:ext cx="7867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chemeClr val="bg1"/>
                </a:solidFill>
              </a:rPr>
              <a:t>(Глава 4 «Основные направления рационального природопользования и охраны окружающей среды в АПК»)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3554" name="Содержимое 3" descr="01469_seagull_1680x1050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14282" y="357166"/>
            <a:ext cx="8643998" cy="267765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Красная книга Российской Федерации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В 1992 году при министерстве была создана Комиссия по редким и исчезающим видам животных и растений, к работе которой привлекли ведущих специалистов в области охраны редких видов из различных учреждений Москвы и других городов.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4578" name="Содержимое 3" descr="7 (2)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TextBox 5"/>
          <p:cNvSpPr txBox="1"/>
          <p:nvPr/>
        </p:nvSpPr>
        <p:spPr>
          <a:xfrm>
            <a:off x="214282" y="285728"/>
            <a:ext cx="8572559" cy="560153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Было предложено шесть категорий статуса: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0 — вероятно исчезнувшие. Таксоны и популяции, известные ранее с территории (или акватории) Российской Федерации и нахождение которых в природе не подтверждено (для беспозвоночных — в последние 100 лет, для позвоночных животных — в последние 50 лет).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1 — находящиеся под угрозой исчезновения. Таксоны и популяции, численность особей которых уменьшилась до критического уровня таким образом, что в ближайшее время они могут исчезнуть.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2 — сокращающиеся в численности. Таксоны и популяции с неуклонно сокращающейся численностью, которые при дальнейшем воздействии факторов, снижающих численность, могут в короткие сроки попасть в категорию находящихся под угрозой исчезновения.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5602" name="Содержимое 3" descr="7 (2)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TextBox 5"/>
          <p:cNvSpPr txBox="1"/>
          <p:nvPr/>
        </p:nvSpPr>
        <p:spPr>
          <a:xfrm>
            <a:off x="285720" y="285728"/>
            <a:ext cx="8572560" cy="498598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3 — редкие. Таксоны и популяции, которые имеют малую численность и распространены на ограниченной территории (или акватории) или спорадически распространены на значительных территориях (акваториях).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4 — неопределённые по статусу. Таксоны и популяции, которые, вероятно, относятся к одной из предыдущих категорий, но достаточных сведений об их состоянии в природе в настоящее время нет, либо они не в полной мере соответствуют критериям всех остальных категорий.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5 — восстанавливаемые и восстанавливающиеся. Таксоны и популяции, численность и распространение которых под воздействием естественных причин или в результате принятых мер охраны начали восстанавливаться и приближаются к состоянию, когда не будут нуждаться в срочных мерах по сохранению и восстановлению.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6626" name="Содержимое 3" descr="Forest Flowers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85720" y="1285860"/>
            <a:ext cx="8643998" cy="258532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hlinkClick r:id="rId3" tooltip="22 марта"/>
              </a:rPr>
              <a:t>22 марта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 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hlinkClick r:id="rId4" tooltip="1995"/>
              </a:rPr>
              <a:t>1995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 г. 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hlinkClick r:id="rId5" tooltip="Государственная Дума"/>
              </a:rPr>
              <a:t>Государственная Дума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 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hlinkClick r:id="rId6" tooltip="Федеральное собрание"/>
              </a:rPr>
              <a:t>Федерального Собрания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 Российской Федерации приняла 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hlinkClick r:id="rId7" tooltip="Федеральный закон (Россия)"/>
              </a:rPr>
              <a:t>Федеральный закон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 «О животном мире», где снова регламентировалась важность создания Красной книги России. Как реализация этого положения последовало постановление 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hlinkClick r:id="rId8" tooltip="Правительство Российской Федерации"/>
              </a:rPr>
              <a:t>Правительства РФ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 от 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hlinkClick r:id="rId9" tooltip="19 февраля"/>
              </a:rPr>
              <a:t>19 февраля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 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hlinkClick r:id="rId10" tooltip="1996"/>
              </a:rPr>
              <a:t>1996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 г. № 158.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7650" name="Содержимое 3" descr="Forest Flowers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TextBox 5"/>
          <p:cNvSpPr txBox="1"/>
          <p:nvPr/>
        </p:nvSpPr>
        <p:spPr>
          <a:xfrm>
            <a:off x="214282" y="285728"/>
            <a:ext cx="8643998" cy="378565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В этом документе, в частности, декларируется, что Красная книга Российской Федерации является официальным документом, содержащим свод сведений о редких и исчезающих видах животных и растений (государственный кадастр).</a:t>
            </a:r>
            <a:endParaRPr lang="ru-RU" sz="2400" dirty="0">
              <a:latin typeface="+mn-lt"/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Содержимое 3" descr="01499_first2008sunset_1680x1050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8674" name="TextBox 5"/>
          <p:cNvSpPr txBox="1">
            <a:spLocks noChangeArrowheads="1"/>
          </p:cNvSpPr>
          <p:nvPr/>
        </p:nvSpPr>
        <p:spPr bwMode="auto">
          <a:xfrm>
            <a:off x="857250" y="2071688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8675" name="TextBox 6"/>
          <p:cNvSpPr txBox="1">
            <a:spLocks noChangeArrowheads="1"/>
          </p:cNvSpPr>
          <p:nvPr/>
        </p:nvSpPr>
        <p:spPr bwMode="auto">
          <a:xfrm>
            <a:off x="785813" y="2143125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500063" y="357188"/>
            <a:ext cx="8229600" cy="14176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n w="11430"/>
                <a:solidFill>
                  <a:srgbClr val="E9113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Охрана редких видов растений и животных.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14282" y="1714488"/>
            <a:ext cx="8715436" cy="33239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u="sng" dirty="0">
                <a:latin typeface="+mn-lt"/>
              </a:rPr>
              <a:t/>
            </a:r>
            <a:br>
              <a:rPr lang="ru-RU" u="sng" dirty="0">
                <a:latin typeface="+mn-lt"/>
              </a:rPr>
            </a:b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8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Редкие и находящиеся под угрозой исчезновения виды животных, растений и грибов имеют огромное научное, образовательное, этическое и эстетическое значение. Многие из них являются реликтами прошлых геологических эпох, другие стали для людей символами дикой природы и усилий по ее охране.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8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Исчезновение любого вида - это безвозвратная утрата уникальной генетической информации. 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9698" name="Содержимое 5" descr="01449_sunflower_1680x1050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9" name="TextBox 8"/>
          <p:cNvSpPr txBox="1"/>
          <p:nvPr/>
        </p:nvSpPr>
        <p:spPr>
          <a:xfrm>
            <a:off x="214282" y="285728"/>
            <a:ext cx="8715436" cy="553997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 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Для охраны редких и находящихся под угрозой исчезновения видов в Российской Федерации приняты шесть категорий статуса редкости таксонов и популяций по степени угрозы их исчезновения: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 0 - вероятно исчезнувшие,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 1 - находящиеся под угрозой исчезновения,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 2 - сокращающиеся в численности,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 3 - редкие,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 4 - неопределенные по статусу,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 5 - восстанавливаемые и восстанавливающиеся. </a:t>
            </a:r>
            <a:r>
              <a:rPr lang="ru-RU" u="sng" dirty="0">
                <a:latin typeface="+mn-lt"/>
              </a:rPr>
              <a:t/>
            </a:r>
            <a:br>
              <a:rPr lang="ru-RU" u="sng" dirty="0">
                <a:latin typeface="+mn-lt"/>
              </a:rPr>
            </a:br>
            <a:endParaRPr lang="ru-RU" dirty="0">
              <a:latin typeface="+mn-lt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0722" name="Содержимое 3" descr="01449_sunflower_1680x1050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357158" y="428604"/>
            <a:ext cx="8572559" cy="34163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Редкие и находящиеся под угрозой исчезновения виды животных, растений и грибов, их популяции и отдельные организмы относятся к разным уровням организации живой природы и характеризуются различной структурой, законами развития и функционирования.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5" name="TextBox 4"/>
          <p:cNvSpPr txBox="1"/>
          <p:nvPr/>
        </p:nvSpPr>
        <p:spPr>
          <a:xfrm>
            <a:off x="285720" y="285728"/>
            <a:ext cx="8572560" cy="13849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 Видовой принцип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/>
            </a:r>
            <a:b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</a:b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/>
            </a:r>
            <a:b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</a:b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</p:txBody>
      </p:sp>
      <p:pic>
        <p:nvPicPr>
          <p:cNvPr id="31747" name="Содержимое 6" descr="Леопард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8" name="TextBox 7"/>
          <p:cNvSpPr txBox="1"/>
          <p:nvPr/>
        </p:nvSpPr>
        <p:spPr>
          <a:xfrm>
            <a:off x="6786578" y="214290"/>
            <a:ext cx="2143140" cy="60324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n w="18415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 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Объект</a:t>
            </a:r>
            <a:r>
              <a:rPr lang="ru-RU" sz="2000" b="1" dirty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: </a:t>
            </a:r>
            <a:r>
              <a:rPr lang="ru-RU" b="1" dirty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вид (подвид). </a:t>
            </a:r>
            <a:br>
              <a:rPr lang="ru-RU" b="1" dirty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</a:b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 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Исходное научное положение: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 </a:t>
            </a:r>
            <a:r>
              <a:rPr lang="ru-RU" b="1" dirty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вид есть наименьшая генетически закрытая система, обладающая неповторимым генофондом; вид представляет собой, как правило, систему взаимосвязанных локальных популяций, внутривидовых форм и подвидов. </a:t>
            </a:r>
            <a:br>
              <a:rPr lang="ru-RU" b="1" dirty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</a:br>
            <a:r>
              <a:rPr lang="ru-RU" b="1" dirty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/>
            </a:r>
            <a:br>
              <a:rPr lang="ru-RU" b="1" dirty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</a:br>
            <a:r>
              <a:rPr lang="ru-RU" b="1" dirty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 </a:t>
            </a:r>
            <a:endParaRPr lang="ru-RU" dirty="0">
              <a:latin typeface="+mn-lt"/>
            </a:endParaRP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2770" name="Содержимое 5" descr="10414371jj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-71438"/>
            <a:ext cx="9144000" cy="6929438"/>
          </a:xfrm>
        </p:spPr>
      </p:pic>
      <p:sp>
        <p:nvSpPr>
          <p:cNvPr id="7" name="TextBox 6"/>
          <p:cNvSpPr txBox="1"/>
          <p:nvPr/>
        </p:nvSpPr>
        <p:spPr>
          <a:xfrm>
            <a:off x="285720" y="285728"/>
            <a:ext cx="8572560" cy="264687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 Основные задачи: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/>
            </a:r>
            <a:b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</a:b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 - Сохранение численности и ареалов видов (подвидов); </a:t>
            </a:r>
            <a:b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</a:b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 - Сохранение пространственно-генетической популяционной структуры вида; </a:t>
            </a:r>
            <a:b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</a:b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 - Сохранение разнообразия популяций, внутривидовых форм (сезонных рас, экологических форм и др.). </a:t>
            </a:r>
            <a:r>
              <a:rPr lang="ru-RU" b="1" u="sng" dirty="0">
                <a:latin typeface="+mn-lt"/>
              </a:rPr>
              <a:t/>
            </a:r>
            <a:br>
              <a:rPr lang="ru-RU" b="1" u="sng" dirty="0">
                <a:latin typeface="+mn-lt"/>
              </a:rPr>
            </a:br>
            <a:endParaRPr lang="ru-RU" dirty="0">
              <a:latin typeface="+mn-lt"/>
            </a:endParaRP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28625" y="1357313"/>
            <a:ext cx="3008313" cy="4691062"/>
          </a:xfrm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</p:txBody>
      </p:sp>
      <p:pic>
        <p:nvPicPr>
          <p:cNvPr id="15363" name="Picture 2" descr="E:\Картинки\Широкоформатные обои (1680x1050 )\01499_first2008sunset_1680x105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3" name="TextBox 12"/>
          <p:cNvSpPr txBox="1"/>
          <p:nvPr/>
        </p:nvSpPr>
        <p:spPr>
          <a:xfrm>
            <a:off x="142844" y="214290"/>
            <a:ext cx="8429684" cy="393954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1430"/>
                <a:solidFill>
                  <a:srgbClr val="E9113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Создание Красной книги.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ln w="11430"/>
              <a:solidFill>
                <a:srgbClr val="E9113F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ln w="11430"/>
              <a:solidFill>
                <a:srgbClr val="E9113F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В 1948 году была создана специальная комиссия службы спасения. Эта служба создала список исчезающих животных и растений и указала причины их исчезновения. Ученые решили назвать этот список Красной Книгой. Чтобы создать Красную книгу потребовалось 14 лет. Позже она переиздавалась.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3794" name="Содержимое 3" descr="лебеди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TextBox 5"/>
          <p:cNvSpPr txBox="1"/>
          <p:nvPr/>
        </p:nvSpPr>
        <p:spPr>
          <a:xfrm>
            <a:off x="285720" y="428604"/>
            <a:ext cx="8643998" cy="286232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Способы сохранения в природной среде обитания: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/>
            </a:r>
            <a:br>
              <a:rPr lang="ru-RU" b="1" dirty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</a:br>
            <a:r>
              <a:rPr lang="ru-RU" b="1" dirty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 </a:t>
            </a:r>
            <a:r>
              <a:rPr lang="ru-RU" sz="2000" b="1" dirty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- Сохранение популяций и видов, контроль за их состоянием; </a:t>
            </a:r>
            <a:br>
              <a:rPr lang="ru-RU" sz="2000" b="1" dirty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</a:br>
            <a:r>
              <a:rPr lang="ru-RU" sz="2000" b="1" dirty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 - Сохранение и восстановление природной среды обитания, реконструкция биотопов; </a:t>
            </a:r>
            <a:br>
              <a:rPr lang="ru-RU" sz="2000" b="1" dirty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</a:br>
            <a:r>
              <a:rPr lang="ru-RU" sz="2000" b="1" dirty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 - Охрана видов на особо охраняемых природных территориях (ООПТ); </a:t>
            </a:r>
            <a:br>
              <a:rPr lang="ru-RU" sz="2000" b="1" dirty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</a:br>
            <a:r>
              <a:rPr lang="ru-RU" sz="2000" b="1" dirty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 - Реинтродукция (реакклиматизация) видов, воссоздание утраченных популяций.</a:t>
            </a:r>
            <a:endParaRPr lang="ru-RU" sz="20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4818" name="Содержимое 6" descr="ws_Frozen_1680x1050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0" name="TextBox 9"/>
          <p:cNvSpPr txBox="1"/>
          <p:nvPr/>
        </p:nvSpPr>
        <p:spPr>
          <a:xfrm>
            <a:off x="214282" y="214290"/>
            <a:ext cx="8643997" cy="470898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latin typeface="+mn-lt"/>
              </a:rPr>
              <a:t> </a:t>
            </a:r>
            <a:r>
              <a:rPr lang="ru-RU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Популяционный принцип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/>
            </a:r>
            <a:br>
              <a:rPr lang="ru-RU" b="1" dirty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</a:br>
            <a:r>
              <a:rPr lang="ru-RU" b="1" dirty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 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Объект</a:t>
            </a:r>
            <a:r>
              <a:rPr lang="ru-RU" b="1" dirty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: популяция. </a:t>
            </a:r>
            <a:br>
              <a:rPr lang="ru-RU" b="1" dirty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</a:b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 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Исходное научное положение: </a:t>
            </a:r>
            <a:r>
              <a:rPr lang="ru-RU" b="1" dirty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популяции представляют собой форму существования вида, являются элементарными единицами эволюционного процесса и обладают уникальным генофондом. </a:t>
            </a:r>
            <a:br>
              <a:rPr lang="ru-RU" b="1" dirty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</a:br>
            <a:r>
              <a:rPr lang="ru-RU" b="1" dirty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 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Основные задачи: 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 Сохранение или восстановление численности и ареалов природных популяций, достаточных для их устойчивого существования;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 Поддержание оптимального здоровья организмов в популяциях;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 Сохранение внутрипопуляционного генетического разнообразия и генетического своеобразия (уникальности) популяции;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 Сохранение разнообразия структуры популяции (пространственной, половой, возрастной, этолого-социальной). </a:t>
            </a:r>
            <a:br>
              <a:rPr lang="ru-RU" b="1" dirty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</a:br>
            <a:r>
              <a:rPr lang="ru-RU" b="1" dirty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 </a:t>
            </a:r>
            <a:br>
              <a:rPr lang="ru-RU" b="1" dirty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</a:br>
            <a:r>
              <a:rPr lang="ru-RU" b="1" dirty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 </a:t>
            </a:r>
            <a:endParaRPr lang="ru-RU" dirty="0"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  <a:latin typeface="+mn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5842" name="Содержимое 3" descr="ws_Frozen_1680x1050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357158" y="2428868"/>
            <a:ext cx="8643998" cy="178510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Способы сохранения в искусственно созданной среде обитания: </a:t>
            </a:r>
            <a:r>
              <a:rPr lang="ru-RU" b="1" dirty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сохранение популяций редких и находящихся под угрозой исчезновения видов в питомниках, зоопарках, ботанических садах, осуществление оптимальной схемы обмена особями между питомниками, зоопарками и ботаническими садами для сохранения генетического разнообразия как внутри отдельных групп организмов, так и в популяции в целом. </a:t>
            </a:r>
            <a:endParaRPr lang="ru-RU" dirty="0"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  <a:latin typeface="+mn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6866" name="Содержимое 3" descr="ws_Frozen_1680x1050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357158" y="2571744"/>
            <a:ext cx="8429684" cy="150810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latin typeface="+mn-lt"/>
              </a:rPr>
              <a:t> </a:t>
            </a:r>
            <a:r>
              <a:rPr lang="ru-RU" sz="2000" b="1" i="1" dirty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Популяционный принцип </a:t>
            </a:r>
            <a:r>
              <a:rPr lang="ru-RU" b="1" dirty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должен составлять основу стратегии сохранения редких и находящихся под угрозой исчезновения видов, так как только сохранение отдельных природных популяций может обеспечить полноценное сохранение вида. </a:t>
            </a:r>
            <a:r>
              <a:rPr lang="ru-RU" b="1" i="1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/>
            </a:r>
            <a:br>
              <a:rPr lang="ru-RU" b="1" i="1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</a:br>
            <a:endParaRPr lang="ru-RU" dirty="0">
              <a:ln w="127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latin typeface="+mn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7890" name="Содержимое 4" descr="8i5bq6z3ypvjpxp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TextBox 5"/>
          <p:cNvSpPr txBox="1"/>
          <p:nvPr/>
        </p:nvSpPr>
        <p:spPr>
          <a:xfrm>
            <a:off x="285720" y="285728"/>
            <a:ext cx="8572560" cy="329320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Организменный принцип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+mn-lt"/>
              </a:rPr>
              <a:t/>
            </a:r>
            <a:br>
              <a:rPr lang="ru-RU" sz="2000" b="1" dirty="0">
                <a:latin typeface="+mn-lt"/>
              </a:rPr>
            </a:br>
            <a:r>
              <a:rPr lang="ru-RU" sz="2000" b="1" dirty="0">
                <a:latin typeface="+mn-lt"/>
              </a:rPr>
              <a:t> 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Объект: </a:t>
            </a:r>
            <a:r>
              <a:rPr lang="ru-RU" b="1" dirty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отдельная особь. </a:t>
            </a:r>
            <a:r>
              <a:rPr lang="ru-RU" sz="2000" b="1" dirty="0">
                <a:latin typeface="+mn-lt"/>
              </a:rPr>
              <a:t/>
            </a:r>
            <a:br>
              <a:rPr lang="ru-RU" sz="2000" b="1" dirty="0">
                <a:latin typeface="+mn-lt"/>
              </a:rPr>
            </a:br>
            <a:r>
              <a:rPr lang="ru-RU" sz="2000" b="1" dirty="0">
                <a:latin typeface="+mn-lt"/>
              </a:rPr>
              <a:t> 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Исходное научное положение: </a:t>
            </a:r>
            <a:r>
              <a:rPr lang="ru-RU" b="1" dirty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организм - наименьшая единица жизни, самостоятельно существующая в среде и являющаяся носителями наследственной информации о главных свойствах и признаках вида. </a:t>
            </a:r>
            <a:r>
              <a:rPr lang="ru-RU" b="1" dirty="0">
                <a:latin typeface="+mn-lt"/>
              </a:rPr>
              <a:t/>
            </a:r>
            <a:br>
              <a:rPr lang="ru-RU" b="1" dirty="0">
                <a:latin typeface="+mn-lt"/>
              </a:rPr>
            </a:br>
            <a:r>
              <a:rPr lang="ru-RU" b="1" dirty="0">
                <a:latin typeface="+mn-lt"/>
              </a:rPr>
              <a:t> 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Основные задачи: </a:t>
            </a:r>
            <a:r>
              <a:rPr lang="ru-RU" sz="2000" dirty="0">
                <a:latin typeface="+mn-lt"/>
              </a:rPr>
              <a:t/>
            </a:r>
            <a:br>
              <a:rPr lang="ru-RU" sz="2000" dirty="0">
                <a:latin typeface="+mn-lt"/>
              </a:rPr>
            </a:br>
            <a:r>
              <a:rPr lang="ru-RU" sz="2000" dirty="0">
                <a:latin typeface="+mn-lt"/>
              </a:rPr>
              <a:t> </a:t>
            </a:r>
            <a:r>
              <a:rPr lang="ru-RU" b="1" dirty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Сохранение отдельных особей и обеспечение их воспроизводства; </a:t>
            </a:r>
            <a:br>
              <a:rPr lang="ru-RU" b="1" dirty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</a:br>
            <a:r>
              <a:rPr lang="ru-RU" b="1" dirty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 Сохранение генотипов. </a:t>
            </a:r>
            <a:r>
              <a:rPr lang="ru-RU" sz="2000" b="1" dirty="0">
                <a:latin typeface="+mn-lt"/>
              </a:rPr>
              <a:t/>
            </a:r>
            <a:br>
              <a:rPr lang="ru-RU" sz="2000" b="1" dirty="0">
                <a:latin typeface="+mn-lt"/>
              </a:rPr>
            </a:br>
            <a:r>
              <a:rPr lang="ru-RU" dirty="0">
                <a:latin typeface="+mn-lt"/>
              </a:rPr>
              <a:t/>
            </a:r>
            <a:br>
              <a:rPr lang="ru-RU" dirty="0">
                <a:latin typeface="+mn-lt"/>
              </a:rPr>
            </a:br>
            <a:endParaRPr lang="ru-RU" dirty="0">
              <a:latin typeface="+mn-lt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8914" name="Содержимое 3" descr="8i5bq6z3ypvjpxp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TextBox 5"/>
          <p:cNvSpPr txBox="1"/>
          <p:nvPr/>
        </p:nvSpPr>
        <p:spPr>
          <a:xfrm>
            <a:off x="285720" y="428604"/>
            <a:ext cx="8715436" cy="206210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 Способы сохранения в искусственно созданной среде обитания: </a:t>
            </a:r>
            <a:r>
              <a:rPr lang="ru-RU" dirty="0">
                <a:latin typeface="+mn-lt"/>
              </a:rPr>
              <a:t/>
            </a:r>
            <a:br>
              <a:rPr lang="ru-RU" dirty="0">
                <a:latin typeface="+mn-lt"/>
              </a:rPr>
            </a:br>
            <a:r>
              <a:rPr lang="ru-RU" dirty="0">
                <a:latin typeface="+mn-lt"/>
              </a:rPr>
              <a:t> </a:t>
            </a:r>
            <a:r>
              <a:rPr lang="ru-RU" b="1" dirty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- Содержание и разведение отдельных особей в питомниках, зоопарках, ботанических садах и т.п.; </a:t>
            </a:r>
            <a:br>
              <a:rPr lang="ru-RU" b="1" dirty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</a:br>
            <a:r>
              <a:rPr lang="ru-RU" b="1" dirty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 - Хранение генетических материалов</a:t>
            </a:r>
            <a:r>
              <a:rPr lang="ru-RU" b="1" i="1" dirty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 </a:t>
            </a:r>
            <a:r>
              <a:rPr lang="ru-RU" b="1" dirty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(гамет, зигот, соматических клеток, зародышей) в низкотемпературных генетических банках, в банках клеточных и тканевых культур, а также в банках семян; </a:t>
            </a:r>
            <a:br>
              <a:rPr lang="ru-RU" b="1" dirty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</a:br>
            <a:r>
              <a:rPr lang="ru-RU" b="1" dirty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 - Введение видов в культуру. </a:t>
            </a:r>
            <a:endParaRPr lang="ru-RU" dirty="0"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  <a:latin typeface="+mn-lt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0"/>
            <a:ext cx="4357686" cy="6858000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i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i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i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i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i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i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i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i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i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i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Красная книга </a:t>
            </a:r>
            <a:r>
              <a:rPr lang="ru-RU" sz="1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– это аннотированный список редких и находящихся под угрозой исчезновения животных, растений и грибов.  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Этот документ временного действия, так как условия обитания животных меняются, и все новые виды могут оказаться исчезающими. 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16386" name="Содержимое 4" descr="1277142990_278026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357688" y="0"/>
            <a:ext cx="4786312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7410" name="Содержимое 3" descr="01498_waterorb_1680x1050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85720" y="500042"/>
            <a:ext cx="8358247" cy="526297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Красная книга СССР</a:t>
            </a:r>
            <a:r>
              <a:rPr lang="ru-RU" sz="2400" dirty="0">
                <a:latin typeface="+mn-lt"/>
              </a:rPr>
              <a:t> вышла в свет в августе 1978 года. Выпуск её был приурочен к открытию XIV Генеральной ассамблеи МСОП, проходившей в СССР (Ашхабад).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Она разделена на две части:</a:t>
            </a:r>
            <a:endParaRPr lang="ru-RU" sz="2400" dirty="0">
              <a:latin typeface="+mn-lt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400" dirty="0">
                <a:latin typeface="+mn-lt"/>
              </a:rPr>
              <a:t>Первая часть - посвящена животным, 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400" dirty="0">
                <a:latin typeface="+mn-lt"/>
              </a:rPr>
              <a:t>Вторая часть —растениям.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8434" name="Содержимое 5" descr="Himantopus himantopus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TextBox 6"/>
          <p:cNvSpPr txBox="1"/>
          <p:nvPr/>
        </p:nvSpPr>
        <p:spPr>
          <a:xfrm>
            <a:off x="214282" y="357166"/>
            <a:ext cx="8501122" cy="53553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План рубрикации листов, посвящённых животным и растениям, различен.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Для животных приняты следующие рубрики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dirty="0">
                <a:latin typeface="+mn-lt"/>
              </a:rPr>
              <a:t>название и систематическое положение вида;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dirty="0">
                <a:latin typeface="+mn-lt"/>
              </a:rPr>
              <a:t>категория статуса;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dirty="0">
                <a:latin typeface="+mn-lt"/>
              </a:rPr>
              <a:t>географическое распространение;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dirty="0">
                <a:latin typeface="+mn-lt"/>
              </a:rPr>
              <a:t>характеристика мест обитания и их современное состояние;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dirty="0">
                <a:latin typeface="+mn-lt"/>
              </a:rPr>
              <a:t>численность в природе;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dirty="0">
                <a:latin typeface="+mn-lt"/>
              </a:rPr>
              <a:t>характеристика процесса размножения;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dirty="0">
                <a:latin typeface="+mn-lt"/>
              </a:rPr>
              <a:t>конкуренты, враги и болезни;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dirty="0">
                <a:latin typeface="+mn-lt"/>
              </a:rPr>
              <a:t>причины изменения численности;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dirty="0">
                <a:latin typeface="+mn-lt"/>
              </a:rPr>
              <a:t>численность в неволе;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dirty="0">
                <a:latin typeface="+mn-lt"/>
              </a:rPr>
              <a:t>характеристика размножения в неволе;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dirty="0">
                <a:latin typeface="+mn-lt"/>
              </a:rPr>
              <a:t>принятые меры охраны;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dirty="0">
                <a:latin typeface="+mn-lt"/>
              </a:rPr>
              <a:t>необходимые меры охраны;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dirty="0">
                <a:latin typeface="+mn-lt"/>
              </a:rPr>
              <a:t>источники информации.</a:t>
            </a:r>
            <a:endParaRPr lang="ru-RU" sz="2400" dirty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9458" name="Содержимое 3" descr="шилоклювка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14282" y="214290"/>
            <a:ext cx="8572560" cy="646330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В первом издании Красной книги СССР принята более упрощенная шкала категорий статуса.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Рассматриваются лишь две категории</a:t>
            </a:r>
            <a:r>
              <a:rPr lang="ru-RU" dirty="0">
                <a:latin typeface="+mn-lt"/>
              </a:rPr>
              <a:t>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>
                <a:latin typeface="+mn-lt"/>
              </a:rPr>
              <a:t>Категория А - </a:t>
            </a:r>
            <a:r>
              <a:rPr lang="ru-RU" dirty="0">
                <a:latin typeface="+mn-lt"/>
              </a:rPr>
              <a:t>виды, находящиеся под угрозой исчезновения;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>
                <a:latin typeface="+mn-lt"/>
              </a:rPr>
              <a:t>Категория Б - </a:t>
            </a:r>
            <a:r>
              <a:rPr lang="ru-RU" dirty="0">
                <a:latin typeface="+mn-lt"/>
              </a:rPr>
              <a:t>редкие виды.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Всего в Красную книгу СССР было занесено 62 вида и подвида млекопитающих (25 форм отнесено к категории А и 37 — к категории Б), 63 вида птиц (26 видов к категории А и 37 — к категории Б), 8 видов земноводных и 21 вид пресмыкающихся. По каждому виду на соответствующем листе имеются рисунок и карта распространения.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0482" name="Содержимое 3" descr="9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14282" y="642918"/>
            <a:ext cx="8786874" cy="480131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Благодаря исключительно интенсивной работе группы высококлассных специалистов второе издание было опубликовано через шесть лет после первого, в 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hlinkClick r:id="rId3" tooltip="1984 год"/>
              </a:rPr>
              <a:t>1984 году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. Оно принципиально отличалось от первого и по структуре, и по объёму материала.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1506" name="Содержимое 3" descr="9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TextBox 5"/>
          <p:cNvSpPr txBox="1"/>
          <p:nvPr/>
        </p:nvSpPr>
        <p:spPr>
          <a:xfrm>
            <a:off x="285721" y="285728"/>
            <a:ext cx="8572560" cy="49244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Красная книга растений была опубликована отдельным томом. Кроме того, вместо двух категорий статуса было выделено пять: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 I категория — виды, находящиеся под угрозой исчезновения, спасение которых невозможно без осуществления специальных мер.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 II категория — виды, численность которых ещё относительно высока, но сокращается катастрофически быстро, что в недалёком будущем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може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 поставить их под угрозу исчезновения (то есть кандидаты в I категорию).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 III категория — редкие виды, которым в настоящее время ещё не грозит исчезновение, но встречаются они в таком небольшом количестве или на таких ограниченных территориях, что могут исчезнуть при неблагоприятном изменении среды обитания под воздействием природных или антропогенных факторов.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2530" name="Содержимое 3" descr="9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85720" y="357166"/>
            <a:ext cx="8572560" cy="224676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 IV категория — виды, биология которых изучена недостаточно, численность и состояние вызывают тревогу, однако недостаток сведений не позволяет отнести их ни к одной из первых категорий.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 V категория — восстановленные виды, состояние которых благодаря принятым мерам охраны не вызывает более опасений, но они не подлежат ещё промысловому использованию и за их популяциями необходим постоянный контроль.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425</TotalTime>
  <Words>32</Words>
  <Application>Microsoft Office PowerPoint</Application>
  <PresentationFormat>Экран (4:3)</PresentationFormat>
  <Paragraphs>3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8" baseType="lpstr">
      <vt:lpstr>Arial</vt:lpstr>
      <vt:lpstr>Calibri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Охрана редких видов растений и животных. 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возникновения Красной книги. Охрана редких видов растений и животных </dc:title>
  <dc:creator>user</dc:creator>
  <cp:lastModifiedBy>d3001</cp:lastModifiedBy>
  <cp:revision>42</cp:revision>
  <dcterms:created xsi:type="dcterms:W3CDTF">2010-11-16T18:59:48Z</dcterms:created>
  <dcterms:modified xsi:type="dcterms:W3CDTF">2012-01-17T09:57:23Z</dcterms:modified>
</cp:coreProperties>
</file>