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6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240360"/>
          </a:xfrm>
        </p:spPr>
        <p:txBody>
          <a:bodyPr>
            <a:normAutofit/>
          </a:bodyPr>
          <a:lstStyle/>
          <a:p>
            <a:r>
              <a:rPr lang="ru-RU" b="1" dirty="0"/>
              <a:t>ПРОИЗВОДСТВЕННЫЕ ОСНОВЫ В ОРГАНИЗАЦИИ АГРОБИЗНЕССА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47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ЖИВОТНОВОДСТВА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536575" algn="just">
              <a:lnSpc>
                <a:spcPct val="120000"/>
              </a:lnSpc>
              <a:buNone/>
            </a:pPr>
            <a:r>
              <a:rPr lang="ru-RU" b="1" dirty="0"/>
              <a:t>Технологические элементы </a:t>
            </a:r>
            <a:r>
              <a:rPr lang="ru-RU" dirty="0"/>
              <a:t>включают организацию воспроиз­водства стада, повышение породности, племенных качеств, совер­шенствование типов кормления и способов содержания живот­ных, меры борьбы с болезнями. Интенсивное использование скота предполагает обоснование рациональных темпов воспроизводства стада, экономически выгодных сроков хозяйственного использо­вания и норм выбраковки маточного поголовья, ликвидацию яло­вости, рациональный возраст животных при первом осеменении, высокий уровень продуктивности.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29192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indent="354013" algn="just"/>
            <a:r>
              <a:rPr lang="ru-RU" b="1" i="1" dirty="0"/>
              <a:t>Специализация</a:t>
            </a:r>
            <a:r>
              <a:rPr lang="ru-RU" b="1" dirty="0"/>
              <a:t> сельскохозяйственного предприятия означает сосредоточение его деятельности на производстве одного или нескольких видов конкурентоспособной товарной продукции.</a:t>
            </a:r>
          </a:p>
          <a:p>
            <a:pPr indent="354013" algn="just"/>
            <a:r>
              <a:rPr lang="ru-RU" b="1" i="1" dirty="0"/>
              <a:t>Экономическое содержание</a:t>
            </a:r>
            <a:r>
              <a:rPr lang="ru-RU" b="1" dirty="0"/>
              <a:t> специализации проявляется в общественном разделении труда и территориальном размещении сельскохозяйственного производства.</a:t>
            </a:r>
          </a:p>
          <a:p>
            <a:pPr indent="354013" algn="just"/>
            <a:r>
              <a:rPr lang="ru-RU" b="1" i="1" dirty="0"/>
              <a:t>Целью специализации</a:t>
            </a:r>
            <a:r>
              <a:rPr lang="ru-RU" b="1" dirty="0"/>
              <a:t> сельскохозяйственных предприятий является повышение выхода товарной продукции и снижение её себестоимости за счет более эффективного использования производственных ресурсов.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83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Отрасли сельскохозяйственного производства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Растениеводство.</a:t>
            </a:r>
          </a:p>
          <a:p>
            <a:pPr>
              <a:buFontTx/>
              <a:buChar char="-"/>
            </a:pPr>
            <a:r>
              <a:rPr lang="ru-RU" dirty="0" smtClean="0"/>
              <a:t>полеводство</a:t>
            </a:r>
            <a:r>
              <a:rPr lang="ru-RU" dirty="0"/>
              <a:t>, кормопроизводство, </a:t>
            </a:r>
            <a:r>
              <a:rPr lang="ru-RU" dirty="0" smtClean="0"/>
              <a:t>овощеводство</a:t>
            </a:r>
            <a:r>
              <a:rPr lang="ru-RU" dirty="0"/>
              <a:t>, садоводство и другие </a:t>
            </a:r>
            <a:r>
              <a:rPr lang="ru-RU" dirty="0" smtClean="0"/>
              <a:t>отрасли.</a:t>
            </a:r>
          </a:p>
          <a:p>
            <a:pPr marL="0" indent="0">
              <a:buNone/>
            </a:pPr>
            <a:r>
              <a:rPr lang="ru-RU" dirty="0" smtClean="0"/>
              <a:t>2. Животноводство.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скотоводство, свиноводство, </a:t>
            </a:r>
            <a:r>
              <a:rPr lang="ru-RU" dirty="0" smtClean="0"/>
              <a:t>птицеводство, овцеводство</a:t>
            </a:r>
            <a:r>
              <a:rPr lang="ru-RU" dirty="0"/>
              <a:t>, коневодство и другие </a:t>
            </a:r>
            <a:r>
              <a:rPr lang="ru-RU" dirty="0" smtClean="0"/>
              <a:t>отрасли.</a:t>
            </a:r>
          </a:p>
          <a:p>
            <a:pPr marL="0" indent="900113" algn="just">
              <a:buNone/>
            </a:pPr>
            <a:r>
              <a:rPr lang="ru-RU" dirty="0"/>
              <a:t>Каждая отрасль второго порядка в свою очередь делится на еще более мелкие отрасли (отрасли третьего порядка). Например, полеводство делится на зерновое производство, льноводство, картофелеводство и т.д.    Скотоводство делится на племенное, молочное, мясо-молочное; свиноводство – на племенное товарное и т. д.</a:t>
            </a:r>
          </a:p>
        </p:txBody>
      </p:sp>
    </p:spTree>
    <p:extLst>
      <p:ext uri="{BB962C8B-B14F-4D97-AF65-F5344CB8AC3E}">
        <p14:creationId xmlns:p14="http://schemas.microsoft.com/office/powerpoint/2010/main" xmlns="" val="52793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15816" y="419066"/>
            <a:ext cx="4176464" cy="1267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Сельскохозяйственное производство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115616" y="2060848"/>
            <a:ext cx="331236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Растениеводство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92080" y="2060848"/>
            <a:ext cx="331236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Животноводство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64984" y="3789040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Полеводство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0140" y="3297448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Садоводство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576365" y="3298743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Скотоводство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588224" y="3681028"/>
            <a:ext cx="2333833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Свиноводство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632149" y="4653136"/>
            <a:ext cx="19442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Картофель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56764" y="4598833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Откром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860032" y="4653136"/>
            <a:ext cx="1897115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Племенное 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2" idx="4"/>
          </p:cNvCxnSpPr>
          <p:nvPr/>
        </p:nvCxnSpPr>
        <p:spPr>
          <a:xfrm flipH="1">
            <a:off x="3347864" y="1686407"/>
            <a:ext cx="1656184" cy="374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4"/>
          </p:cNvCxnSpPr>
          <p:nvPr/>
        </p:nvCxnSpPr>
        <p:spPr>
          <a:xfrm>
            <a:off x="5004048" y="1686407"/>
            <a:ext cx="1368152" cy="374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4"/>
          </p:cNvCxnSpPr>
          <p:nvPr/>
        </p:nvCxnSpPr>
        <p:spPr>
          <a:xfrm flipH="1">
            <a:off x="2051720" y="3140968"/>
            <a:ext cx="720080" cy="156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4"/>
          </p:cNvCxnSpPr>
          <p:nvPr/>
        </p:nvCxnSpPr>
        <p:spPr>
          <a:xfrm>
            <a:off x="2771800" y="3140968"/>
            <a:ext cx="832457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4"/>
          </p:cNvCxnSpPr>
          <p:nvPr/>
        </p:nvCxnSpPr>
        <p:spPr>
          <a:xfrm flipH="1">
            <a:off x="5808589" y="3140968"/>
            <a:ext cx="1139675" cy="78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4"/>
          </p:cNvCxnSpPr>
          <p:nvPr/>
        </p:nvCxnSpPr>
        <p:spPr>
          <a:xfrm>
            <a:off x="6948264" y="3140968"/>
            <a:ext cx="972596" cy="480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4"/>
          </p:cNvCxnSpPr>
          <p:nvPr/>
        </p:nvCxnSpPr>
        <p:spPr>
          <a:xfrm flipH="1">
            <a:off x="1547664" y="4437112"/>
            <a:ext cx="18974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>
            <a:off x="3445104" y="4437112"/>
            <a:ext cx="478824" cy="161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4"/>
            <a:endCxn id="11" idx="0"/>
          </p:cNvCxnSpPr>
          <p:nvPr/>
        </p:nvCxnSpPr>
        <p:spPr>
          <a:xfrm flipH="1">
            <a:off x="5808590" y="4329100"/>
            <a:ext cx="1946551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4"/>
          </p:cNvCxnSpPr>
          <p:nvPr/>
        </p:nvCxnSpPr>
        <p:spPr>
          <a:xfrm>
            <a:off x="7755141" y="4329100"/>
            <a:ext cx="34525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895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000" dirty="0"/>
              <a:t>Н</a:t>
            </a:r>
            <a:r>
              <a:rPr lang="ru-RU" sz="3000" dirty="0" smtClean="0"/>
              <a:t>есельскохозяйственные </a:t>
            </a:r>
            <a:r>
              <a:rPr lang="ru-RU" sz="3000" dirty="0"/>
              <a:t>отрасли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ru-RU" dirty="0" smtClean="0"/>
              <a:t>Вспомогательные </a:t>
            </a:r>
            <a:r>
              <a:rPr lang="ru-RU" dirty="0"/>
              <a:t>отрасли, обслуживающие сельскохозяйственное производство. Сюда относятся машинно-тракторный парк, ремонтно-механические мастерские, автотранспорт, гужевой транспорт, электроснабжение, водоснабжение и  </a:t>
            </a:r>
            <a:r>
              <a:rPr lang="ru-RU" dirty="0" smtClean="0"/>
              <a:t>другие;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Промышленные </a:t>
            </a:r>
            <a:r>
              <a:rPr lang="ru-RU" dirty="0"/>
              <a:t>отрасли по переработке молока, мяса, овощей, картофеля, производству комбикормов, витаминной муки и т. д.</a:t>
            </a:r>
          </a:p>
        </p:txBody>
      </p:sp>
    </p:spTree>
    <p:extLst>
      <p:ext uri="{BB962C8B-B14F-4D97-AF65-F5344CB8AC3E}">
        <p14:creationId xmlns:p14="http://schemas.microsoft.com/office/powerpoint/2010/main" xmlns="" val="415864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/>
              <a:t>О</a:t>
            </a:r>
            <a:r>
              <a:rPr lang="ru-RU" sz="2800" b="1" dirty="0" smtClean="0"/>
              <a:t>рганизация это  </a:t>
            </a:r>
            <a:r>
              <a:rPr lang="ru-RU" sz="2800" b="1" dirty="0"/>
              <a:t>уст­ройство, упорядочение, приведение в систему. </a:t>
            </a: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/>
              <a:t>Организация </a:t>
            </a:r>
            <a:r>
              <a:rPr lang="ru-RU" sz="2800" b="1" dirty="0"/>
              <a:t>— это совокупность принципов, методов и форм согласования действий работников предприятия, направ­ленных на наиболее рациональное использование производственных ресурсов.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278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Особенности сельскохозяйственного производства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ru-RU" sz="1800" dirty="0" smtClean="0"/>
              <a:t>Сельское </a:t>
            </a:r>
            <a:r>
              <a:rPr lang="ru-RU" sz="1800" dirty="0"/>
              <a:t>хозяйство состоит из ряда отраслей, отличающихся природными факторами, технологией производства, необходи­мым комплексом машин, организацией труда и рабочих процес­сов. Каждой отрасли присуща своя система организации</a:t>
            </a:r>
            <a:r>
              <a:rPr lang="ru-RU" sz="1800" dirty="0" smtClean="0"/>
              <a:t>.</a:t>
            </a:r>
          </a:p>
          <a:p>
            <a:pPr>
              <a:buAutoNum type="arabicPeriod"/>
            </a:pPr>
            <a:r>
              <a:rPr lang="ru-RU" sz="1800" dirty="0"/>
              <a:t>Есть факторы и условия сельскохозяйственного производства, которые не поддаются воздействию человека, а определяются влиянием стихийных природных сил. Нерегулируемые элементы сельскохозяйственного производства снижают производствен­ный эффект. </a:t>
            </a:r>
            <a:endParaRPr lang="ru-RU" sz="1800" dirty="0" smtClean="0"/>
          </a:p>
          <a:p>
            <a:pPr>
              <a:buAutoNum type="arabicPeriod"/>
            </a:pPr>
            <a:r>
              <a:rPr lang="ru-RU" sz="1800" dirty="0"/>
              <a:t>Земля в сельском хозяйстве является главным средством произ­водства</a:t>
            </a:r>
            <a:r>
              <a:rPr lang="ru-RU" sz="1800" dirty="0" smtClean="0"/>
              <a:t>.</a:t>
            </a:r>
          </a:p>
          <a:p>
            <a:pPr>
              <a:buAutoNum type="arabicPeriod"/>
            </a:pPr>
            <a:r>
              <a:rPr lang="ru-RU" sz="1800" dirty="0"/>
              <a:t>Сельскохозяйственное производство осуществляется на об­ширной территории при большом разнообразии почвенно-климатических условий</a:t>
            </a:r>
            <a:r>
              <a:rPr lang="ru-RU" sz="1800" dirty="0" smtClean="0"/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ru-RU" sz="1800" dirty="0"/>
              <a:t>В сельском хозяйстве рабочий период </a:t>
            </a:r>
            <a:r>
              <a:rPr lang="ru-RU" sz="1800" dirty="0" smtClean="0"/>
              <a:t>больше</a:t>
            </a:r>
            <a:r>
              <a:rPr lang="ru-RU" sz="1800" dirty="0"/>
              <a:t>, чем в других отраслях, и не совпадает с периодом производства </a:t>
            </a:r>
            <a:r>
              <a:rPr lang="ru-RU" sz="1800" dirty="0" smtClean="0"/>
              <a:t>что </a:t>
            </a:r>
            <a:r>
              <a:rPr lang="ru-RU" sz="1800" dirty="0"/>
              <a:t>обус­ловливает сезонность производства</a:t>
            </a:r>
            <a:r>
              <a:rPr lang="ru-RU" sz="1800" dirty="0" smtClean="0"/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ru-RU" sz="1800" dirty="0"/>
              <a:t>Продукция сельского хозяйства — скоропортящаяся, мало­транспортабельная, поэтому требуются особые условия ее заготов­ки, хранения, переработки, реализации.</a:t>
            </a:r>
          </a:p>
          <a:p>
            <a:pPr>
              <a:buAutoNum type="arabicPeriod"/>
            </a:pPr>
            <a:r>
              <a:rPr lang="ru-RU" sz="1800" dirty="0"/>
              <a:t>Сельское хозяйство не входит в систему крупных монополь­ных </a:t>
            </a:r>
            <a:r>
              <a:rPr lang="ru-RU" sz="1800" dirty="0" smtClean="0"/>
              <a:t>образований.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5270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Организуя производство, важно учитывать множество законов из разных областей знаний.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В </a:t>
            </a:r>
            <a:r>
              <a:rPr lang="ru-RU" sz="2800" dirty="0"/>
              <a:t>соответствии с законом земледелия о равно значимости и незаменимости факторов недо­статок элементов питания растений нельзя восполнить избытком влаги в почве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/>
              <a:t>Процесс организации про­изводства связан с экономическим законом убывающей доходнос­ти. </a:t>
            </a:r>
            <a:r>
              <a:rPr lang="ru-RU" sz="2800" dirty="0" smtClean="0"/>
              <a:t>При </a:t>
            </a:r>
            <a:r>
              <a:rPr lang="ru-RU" sz="2800" dirty="0"/>
              <a:t>приросте нескольких переменных факторов производства и неизменности других результативный показатель может увеличиваться, но происходит это до определен­ного </a:t>
            </a:r>
            <a:r>
              <a:rPr lang="ru-RU" sz="2800" dirty="0" smtClean="0"/>
              <a:t>предела.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4162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 lnSpcReduction="10000"/>
          </a:bodyPr>
          <a:lstStyle/>
          <a:p>
            <a:pPr marL="0" indent="900113" algn="just">
              <a:buNone/>
            </a:pPr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сельскохозяйственного производства </a:t>
            </a:r>
            <a:r>
              <a:rPr lang="ru-RU" dirty="0" smtClean="0"/>
              <a:t>раскрывает </a:t>
            </a:r>
            <a:r>
              <a:rPr lang="ru-RU" dirty="0"/>
              <a:t>и </a:t>
            </a:r>
            <a:r>
              <a:rPr lang="ru-RU" dirty="0" smtClean="0"/>
              <a:t>объясняет </a:t>
            </a:r>
            <a:r>
              <a:rPr lang="ru-RU" dirty="0"/>
              <a:t>закономерности, принципы, методы, формы рационального построения и осуществления эффективной де­ятельности сельскохозяйственных предприятий во взаимодействии с предприятиями других сфер агропромышленного </a:t>
            </a:r>
            <a:r>
              <a:rPr lang="ru-RU" dirty="0" smtClean="0"/>
              <a:t>комплекса.</a:t>
            </a:r>
          </a:p>
          <a:p>
            <a:pPr marL="0" indent="900113" algn="just">
              <a:buNone/>
            </a:pPr>
            <a:r>
              <a:rPr lang="ru-RU" dirty="0"/>
              <a:t>Организация сельскохозяйственного производства </a:t>
            </a:r>
            <a:r>
              <a:rPr lang="ru-RU" dirty="0" smtClean="0"/>
              <a:t>раскрывает </a:t>
            </a:r>
            <a:r>
              <a:rPr lang="ru-RU" dirty="0"/>
              <a:t>производство в совокупности трех его элементов: техники, технологии 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84181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Принципы организации сельскохозяйственного производства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Обеспечение </a:t>
            </a:r>
            <a:r>
              <a:rPr lang="ru-RU" b="1" i="1" dirty="0"/>
              <a:t>экономической эффективности производства</a:t>
            </a:r>
            <a:r>
              <a:rPr lang="ru-RU" i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b="1" i="1" dirty="0"/>
              <a:t>Децентрализация </a:t>
            </a:r>
            <a:r>
              <a:rPr lang="ru-RU" b="1" i="1" dirty="0" smtClean="0"/>
              <a:t>управления.</a:t>
            </a:r>
          </a:p>
          <a:p>
            <a:pPr marL="514350" indent="-514350">
              <a:buAutoNum type="arabicPeriod"/>
            </a:pPr>
            <a:r>
              <a:rPr lang="ru-RU" b="1" i="1" dirty="0"/>
              <a:t>Учет и соблюдение права </a:t>
            </a:r>
            <a:r>
              <a:rPr lang="ru-RU" b="1" i="1" dirty="0" smtClean="0"/>
              <a:t>собственности.</a:t>
            </a:r>
          </a:p>
          <a:p>
            <a:pPr marL="514350" indent="-514350">
              <a:buAutoNum type="arabicPeriod"/>
            </a:pPr>
            <a:r>
              <a:rPr lang="ru-RU" b="1" i="1" dirty="0"/>
              <a:t>Материальная заинтересованность и ответственность </a:t>
            </a:r>
            <a:r>
              <a:rPr lang="ru-RU" b="1" i="1" dirty="0" smtClean="0"/>
              <a:t>работни­ков.</a:t>
            </a:r>
          </a:p>
          <a:p>
            <a:pPr marL="514350" indent="-514350">
              <a:buAutoNum type="arabicPeriod"/>
            </a:pPr>
            <a:r>
              <a:rPr lang="ru-RU" b="1" i="1" dirty="0"/>
              <a:t>Плановость организации </a:t>
            </a:r>
            <a:r>
              <a:rPr lang="ru-RU" b="1" i="1" dirty="0" smtClean="0"/>
              <a:t>производства.</a:t>
            </a:r>
          </a:p>
          <a:p>
            <a:pPr marL="514350" indent="-514350">
              <a:buAutoNum type="arabicPeriod"/>
            </a:pPr>
            <a:r>
              <a:rPr lang="ru-RU" b="1" i="1" dirty="0"/>
              <a:t>Сбалансированность факторов </a:t>
            </a:r>
            <a:r>
              <a:rPr lang="ru-RU" b="1" i="1" dirty="0" smtClean="0"/>
              <a:t>производства.</a:t>
            </a:r>
          </a:p>
          <a:p>
            <a:pPr marL="514350" indent="-514350">
              <a:buAutoNum type="arabicPeriod"/>
            </a:pPr>
            <a:r>
              <a:rPr lang="ru-RU" b="1" i="1" dirty="0"/>
              <a:t>Комплексность и </a:t>
            </a:r>
            <a:r>
              <a:rPr lang="ru-RU" b="1" i="1" dirty="0" smtClean="0"/>
              <a:t>интеграция.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Динамичность</a:t>
            </a:r>
          </a:p>
          <a:p>
            <a:pPr marL="514350" indent="-514350">
              <a:buAutoNum type="arabicPeriod"/>
            </a:pPr>
            <a:r>
              <a:rPr lang="ru-RU" b="1" i="1" dirty="0"/>
              <a:t>Ограничение </a:t>
            </a:r>
            <a:r>
              <a:rPr lang="ru-RU" b="1" i="1" dirty="0" smtClean="0"/>
              <a:t>разнообразия.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221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184576"/>
          </a:xfrm>
        </p:spPr>
        <p:txBody>
          <a:bodyPr>
            <a:noAutofit/>
          </a:bodyPr>
          <a:lstStyle/>
          <a:p>
            <a:pPr marL="0" indent="623888" algn="just">
              <a:lnSpc>
                <a:spcPct val="120000"/>
              </a:lnSpc>
              <a:buNone/>
            </a:pPr>
            <a:r>
              <a:rPr lang="ru-RU" sz="2400" dirty="0"/>
              <a:t>Сельскохозяйственные предприятия представляют собой динамическую производственную систему, в которой все ее  составные части, земля, труд, </a:t>
            </a:r>
            <a:r>
              <a:rPr lang="ru-RU" sz="2400" dirty="0" smtClean="0"/>
              <a:t>средства </a:t>
            </a:r>
            <a:r>
              <a:rPr lang="ru-RU" sz="2400" dirty="0"/>
              <a:t>производства находятся в тесной взаимосвязи и взаимообусловленности</a:t>
            </a:r>
            <a:r>
              <a:rPr lang="ru-RU" sz="2400" dirty="0" smtClean="0"/>
              <a:t>.</a:t>
            </a:r>
          </a:p>
          <a:p>
            <a:pPr marL="0" indent="623888" algn="just">
              <a:lnSpc>
                <a:spcPct val="120000"/>
              </a:lnSpc>
              <a:buNone/>
            </a:pPr>
            <a:r>
              <a:rPr lang="ru-RU" sz="2400" dirty="0"/>
              <a:t>Система хозяйства представляет собой научно обоснованные принципы установления соотношений между элементами сельскохозяйственного производства (земля, труд, средства производства), характер их использования в сочетании с соответствующей техникой и технологией производства, обеспечивающее сбалансированность, пропорциональность их функционирование внутри предприятия как единого целого хозяйственного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xmlns="" val="400317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/>
              <a:t>С</a:t>
            </a:r>
            <a:r>
              <a:rPr lang="ru-RU" sz="2800" dirty="0" smtClean="0"/>
              <a:t>истемы </a:t>
            </a:r>
            <a:r>
              <a:rPr lang="ru-RU" sz="2800" dirty="0"/>
              <a:t>хозяйства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i="1" dirty="0" smtClean="0"/>
              <a:t>По </a:t>
            </a:r>
            <a:r>
              <a:rPr lang="ru-RU" i="1" dirty="0"/>
              <a:t>территориальному принципу</a:t>
            </a:r>
            <a:r>
              <a:rPr lang="ru-RU" dirty="0"/>
              <a:t> системы делятся на: системы АПК республики, зоны, области, района и системы сельскохозяйственного предприятия</a:t>
            </a:r>
            <a:r>
              <a:rPr lang="ru-RU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i="1" dirty="0"/>
              <a:t>По отраслевому принципу</a:t>
            </a:r>
            <a:r>
              <a:rPr lang="ru-RU" dirty="0"/>
              <a:t> системы хозяйства на сельскохозяйственных предприятиях делятся на системы растениеводства, животноводства и системы обслуживающих и промышленных производств</a:t>
            </a:r>
            <a:r>
              <a:rPr lang="ru-RU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i="1" dirty="0"/>
              <a:t>По факториально-технологическому принципу</a:t>
            </a:r>
            <a:r>
              <a:rPr lang="ru-RU" dirty="0"/>
              <a:t> системы делятся на системы форм хозяйствования, системы машин, системы земледелия, системы удобрений, системы </a:t>
            </a:r>
            <a:r>
              <a:rPr lang="ru-RU" dirty="0" smtClean="0"/>
              <a:t>воспроизводства и т.д.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807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РАСТЕНИЕВОДСТВА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623888" algn="just">
              <a:buNone/>
            </a:pPr>
            <a:r>
              <a:rPr lang="ru-RU" b="1" dirty="0"/>
              <a:t>Технологической основой </a:t>
            </a:r>
            <a:r>
              <a:rPr lang="ru-RU" dirty="0"/>
              <a:t>растениеводства является </a:t>
            </a:r>
            <a:r>
              <a:rPr lang="ru-RU" b="1" dirty="0"/>
              <a:t>система зем­леделия, </a:t>
            </a:r>
            <a:r>
              <a:rPr lang="ru-RU" dirty="0"/>
              <a:t>которая представляет собой комплекс взаимосвязанных агротехнических, мелиоративных и организационно-экономичес­ких мероприятий, направленных на рациональное использование земли, сохранение и повышение ее плодородия, рост урожайности сельскохозяйственных культур.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2561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768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ПРОИЗВОДСТВЕННЫЕ ОСНОВЫ В ОРГАНИЗАЦИИ АГРОБИЗНЕССА</vt:lpstr>
      <vt:lpstr>Слайд 2</vt:lpstr>
      <vt:lpstr>Особенности сельскохозяйственного производства</vt:lpstr>
      <vt:lpstr>Организуя производство, важно учитывать множество законов из разных областей знаний.</vt:lpstr>
      <vt:lpstr>Слайд 5</vt:lpstr>
      <vt:lpstr>Принципы организации сельскохозяйственного производства</vt:lpstr>
      <vt:lpstr>Слайд 7</vt:lpstr>
      <vt:lpstr>Системы хозяйства</vt:lpstr>
      <vt:lpstr>СИСТЕМА РАСТЕНИЕВОДСТВА</vt:lpstr>
      <vt:lpstr>СИСТЕМА ЖИВОТНОВОДСТВА</vt:lpstr>
      <vt:lpstr>Слайд 11</vt:lpstr>
      <vt:lpstr>Отрасли сельскохозяйственного производства</vt:lpstr>
      <vt:lpstr>Слайд 13</vt:lpstr>
      <vt:lpstr>Несельскохозяйственные отрасли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сельскохозяйственного производства</dc:title>
  <dc:creator>Acer</dc:creator>
  <cp:lastModifiedBy>ORG316</cp:lastModifiedBy>
  <cp:revision>10</cp:revision>
  <dcterms:created xsi:type="dcterms:W3CDTF">2011-12-12T13:34:09Z</dcterms:created>
  <dcterms:modified xsi:type="dcterms:W3CDTF">2012-04-07T03:57:31Z</dcterms:modified>
</cp:coreProperties>
</file>